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58"/>
  </p:normalViewPr>
  <p:slideViewPr>
    <p:cSldViewPr snapToGrid="0" snapToObjects="1">
      <p:cViewPr varScale="1">
        <p:scale>
          <a:sx n="98" d="100"/>
          <a:sy n="98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adeame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281FE-C31D-E443-81D9-1276C0459A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Developing Pro forma financials for startups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EB6A69-6150-9D49-BAB4-2AFD8AC3FE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Chad eames </a:t>
            </a:r>
          </a:p>
        </p:txBody>
      </p:sp>
    </p:spTree>
    <p:extLst>
      <p:ext uri="{BB962C8B-B14F-4D97-AF65-F5344CB8AC3E}">
        <p14:creationId xmlns:p14="http://schemas.microsoft.com/office/powerpoint/2010/main" val="1645468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11AD8-391A-CB4F-A08F-D089D74C7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2B683-C851-0748-BFC2-7C33822E8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 – Economics, Emory University</a:t>
            </a:r>
          </a:p>
          <a:p>
            <a:r>
              <a:rPr lang="en-US" dirty="0"/>
              <a:t>MBA – Finance/Management, University of Kentucky</a:t>
            </a:r>
          </a:p>
          <a:p>
            <a:r>
              <a:rPr lang="en-US" dirty="0"/>
              <a:t>12+ years working with tech startups and statewide programs to support entrepreneurship</a:t>
            </a:r>
          </a:p>
          <a:p>
            <a:r>
              <a:rPr lang="en-US" dirty="0"/>
              <a:t>Assisted over 70 KY companies in obtaining over $50 million in total funding </a:t>
            </a:r>
          </a:p>
          <a:p>
            <a:r>
              <a:rPr lang="en-US" dirty="0"/>
              <a:t>Worked with hundreds of other KY startups, small businesses, and entrepreneurs</a:t>
            </a:r>
          </a:p>
          <a:p>
            <a:r>
              <a:rPr lang="en-US" dirty="0"/>
              <a:t>Now I’m an entrepreneur, artist, and consultant… </a:t>
            </a:r>
          </a:p>
        </p:txBody>
      </p:sp>
    </p:spTree>
    <p:extLst>
      <p:ext uri="{BB962C8B-B14F-4D97-AF65-F5344CB8AC3E}">
        <p14:creationId xmlns:p14="http://schemas.microsoft.com/office/powerpoint/2010/main" val="2966220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A67BD-7875-7842-862C-B1E88D403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 </a:t>
            </a:r>
            <a:r>
              <a:rPr lang="en-US" dirty="0" err="1"/>
              <a:t>formas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F9BFD-9B29-E546-94F1-D548448EC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14805"/>
          </a:xfrm>
        </p:spPr>
        <p:txBody>
          <a:bodyPr/>
          <a:lstStyle/>
          <a:p>
            <a:r>
              <a:rPr lang="en-US" dirty="0"/>
              <a:t>Tell the story of your company’s first (or next) 3-5 years of operations</a:t>
            </a:r>
          </a:p>
          <a:p>
            <a:r>
              <a:rPr lang="en-US" dirty="0"/>
              <a:t>Range in complexity from relatively simple to WTF?</a:t>
            </a:r>
          </a:p>
          <a:p>
            <a:r>
              <a:rPr lang="en-US" dirty="0"/>
              <a:t>Are forward looking and use assumptions and educated guesses about income, expenses, current activity, future activities, etc. </a:t>
            </a:r>
          </a:p>
          <a:p>
            <a:r>
              <a:rPr lang="en-US" dirty="0"/>
              <a:t>Often include multiple versions – expected, conservative, and optimistic scenarios</a:t>
            </a:r>
          </a:p>
          <a:p>
            <a:r>
              <a:rPr lang="en-US" dirty="0"/>
              <a:t>Require research - market, industry, costs, competition, customers, user feedback, etc. </a:t>
            </a:r>
          </a:p>
          <a:p>
            <a:r>
              <a:rPr lang="en-US" dirty="0"/>
              <a:t>Demonstrate how well you know your business</a:t>
            </a:r>
          </a:p>
          <a:p>
            <a:r>
              <a:rPr lang="en-US" dirty="0"/>
              <a:t>Will almost always be completely wrong  (But that doesn’t mean they aren’t important!)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732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160F7-727F-CE40-8A8D-88F14E9D3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Lots of information to consider…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F00F5-8763-AB4F-80FC-1C9D702BA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05799"/>
          </a:xfrm>
        </p:spPr>
        <p:txBody>
          <a:bodyPr/>
          <a:lstStyle/>
          <a:p>
            <a:r>
              <a:rPr lang="en-US" dirty="0"/>
              <a:t>Market size, market growth, addressable market, customers, units sold, unit price, cost of good sold, facility costs, equipment costs, materials, employees, contractors, research &amp; development, salaries, marketing, regulatory costs, overhead expenses, grants, equity investment, loans, debt service, and </a:t>
            </a:r>
            <a:r>
              <a:rPr lang="en-US" b="1" dirty="0"/>
              <a:t>pretty much anything and everything else related to your business</a:t>
            </a:r>
            <a:r>
              <a:rPr lang="en-US" dirty="0"/>
              <a:t>.</a:t>
            </a:r>
          </a:p>
          <a:p>
            <a:r>
              <a:rPr lang="en-US" dirty="0"/>
              <a:t>THEN, you must consider how to present all this information for your specific audience.</a:t>
            </a:r>
          </a:p>
          <a:p>
            <a:pPr lvl="1"/>
            <a:r>
              <a:rPr lang="en-US" dirty="0"/>
              <a:t>For example, the level of detail is usually more condensed for a pitch deck than for a business plan (“roll up” your expense categories to be more general; use annual numbers rather than quarterly or monthly numbers). </a:t>
            </a:r>
          </a:p>
        </p:txBody>
      </p:sp>
    </p:spTree>
    <p:extLst>
      <p:ext uri="{BB962C8B-B14F-4D97-AF65-F5344CB8AC3E}">
        <p14:creationId xmlns:p14="http://schemas.microsoft.com/office/powerpoint/2010/main" val="281731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0DD24-E8BC-EB4F-9273-F78F0377A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more comments on pro </a:t>
            </a:r>
            <a:r>
              <a:rPr lang="en-US" dirty="0" err="1"/>
              <a:t>formas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3B3C5-5053-7942-B170-6F8F2F1DA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202188"/>
          </a:xfrm>
        </p:spPr>
        <p:txBody>
          <a:bodyPr/>
          <a:lstStyle/>
          <a:p>
            <a:r>
              <a:rPr lang="en-US" dirty="0"/>
              <a:t>They will expand and grow in detail and complexity as your business grows and as you learn more about your industry and operations.</a:t>
            </a:r>
          </a:p>
          <a:p>
            <a:r>
              <a:rPr lang="en-US" dirty="0"/>
              <a:t>They MUST be clear, logical, informed, justified, dynamic, complete, realistic, and </a:t>
            </a:r>
            <a:r>
              <a:rPr lang="en-US" b="1" dirty="0"/>
              <a:t>understandable</a:t>
            </a:r>
            <a:r>
              <a:rPr lang="en-US" dirty="0"/>
              <a:t>.</a:t>
            </a:r>
            <a:endParaRPr lang="en-US" b="1" dirty="0"/>
          </a:p>
          <a:p>
            <a:r>
              <a:rPr lang="en-US" dirty="0"/>
              <a:t>The process is essentially the same regardless of the type of business. </a:t>
            </a:r>
          </a:p>
          <a:p>
            <a:pPr lvl="1"/>
            <a:r>
              <a:rPr lang="en-US" dirty="0"/>
              <a:t>There may be differences in the income &amp; expense categories and the way you choose to display the results (for example, using COGS might make sense for one type of business, but not for another). </a:t>
            </a:r>
          </a:p>
          <a:p>
            <a:r>
              <a:rPr lang="en-US" dirty="0"/>
              <a:t>They do not have to follow any strict format, but they do have to make sense. </a:t>
            </a:r>
          </a:p>
          <a:p>
            <a:pPr lvl="1"/>
            <a:r>
              <a:rPr lang="en-US" dirty="0"/>
              <a:t>Good first step toward developing the three standard financial statements </a:t>
            </a:r>
          </a:p>
        </p:txBody>
      </p:sp>
    </p:spTree>
    <p:extLst>
      <p:ext uri="{BB962C8B-B14F-4D97-AF65-F5344CB8AC3E}">
        <p14:creationId xmlns:p14="http://schemas.microsoft.com/office/powerpoint/2010/main" val="3563941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C86E3-BE60-454F-BC0A-6C07B88C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example…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B5520-6392-8842-BBD8-9B8F13814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3642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Chad Eames </a:t>
            </a:r>
            <a:r>
              <a:rPr lang="en-US" dirty="0" err="1"/>
              <a:t>WoodWorks</a:t>
            </a:r>
            <a:r>
              <a:rPr lang="en-US" dirty="0"/>
              <a:t> – My woodturning business (</a:t>
            </a:r>
            <a:r>
              <a:rPr lang="en-US" dirty="0">
                <a:hlinkClick r:id="rId2"/>
              </a:rPr>
              <a:t>www.chadeames.com</a:t>
            </a:r>
            <a:r>
              <a:rPr lang="en-US" dirty="0"/>
              <a:t>)  </a:t>
            </a:r>
          </a:p>
          <a:p>
            <a:r>
              <a:rPr lang="en-US" dirty="0"/>
              <a:t>Currently operating out of my home</a:t>
            </a:r>
          </a:p>
          <a:p>
            <a:pPr lvl="1"/>
            <a:r>
              <a:rPr lang="en-US" dirty="0"/>
              <a:t>Selling online and at art fairs and home décor shows</a:t>
            </a:r>
          </a:p>
          <a:p>
            <a:r>
              <a:rPr lang="en-US" dirty="0"/>
              <a:t>Would like to expand into a separate facility and… </a:t>
            </a:r>
          </a:p>
          <a:p>
            <a:pPr lvl="1"/>
            <a:r>
              <a:rPr lang="en-US" dirty="0"/>
              <a:t>Offer group and private lessons</a:t>
            </a:r>
          </a:p>
          <a:p>
            <a:pPr lvl="1"/>
            <a:r>
              <a:rPr lang="en-US" dirty="0"/>
              <a:t>Have a retail gallery </a:t>
            </a:r>
          </a:p>
          <a:p>
            <a:pPr lvl="1"/>
            <a:r>
              <a:rPr lang="en-US" dirty="0"/>
              <a:t>Do remote demonstrations for woodturning groups</a:t>
            </a:r>
          </a:p>
          <a:p>
            <a:pPr lvl="1"/>
            <a:r>
              <a:rPr lang="en-US" dirty="0"/>
              <a:t>Produce instructional video content </a:t>
            </a:r>
          </a:p>
          <a:p>
            <a:r>
              <a:rPr lang="en-US" dirty="0"/>
              <a:t>First time running these numbers, so I’m in a position similar to all of you</a:t>
            </a:r>
          </a:p>
        </p:txBody>
      </p:sp>
    </p:spTree>
    <p:extLst>
      <p:ext uri="{BB962C8B-B14F-4D97-AF65-F5344CB8AC3E}">
        <p14:creationId xmlns:p14="http://schemas.microsoft.com/office/powerpoint/2010/main" val="60665793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1326</TotalTime>
  <Words>520</Words>
  <Application>Microsoft Macintosh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Developing Pro forma financials for startups</vt:lpstr>
      <vt:lpstr>About me</vt:lpstr>
      <vt:lpstr>pro formas…</vt:lpstr>
      <vt:lpstr>Lots of information to consider…</vt:lpstr>
      <vt:lpstr>A few more comments on pro formas…</vt:lpstr>
      <vt:lpstr>Today’s example…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 forma financials</dc:title>
  <dc:creator>Chad Eames</dc:creator>
  <cp:lastModifiedBy>Chad Eames</cp:lastModifiedBy>
  <cp:revision>17</cp:revision>
  <dcterms:created xsi:type="dcterms:W3CDTF">2019-11-05T16:38:43Z</dcterms:created>
  <dcterms:modified xsi:type="dcterms:W3CDTF">2019-11-06T14:45:03Z</dcterms:modified>
</cp:coreProperties>
</file>